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16" r:id="rId1"/>
  </p:sldMasterIdLst>
  <p:notesMasterIdLst>
    <p:notesMasterId r:id="rId20"/>
  </p:notesMasterIdLst>
  <p:sldIdLst>
    <p:sldId id="256" r:id="rId2"/>
    <p:sldId id="269" r:id="rId3"/>
    <p:sldId id="270" r:id="rId4"/>
    <p:sldId id="263" r:id="rId5"/>
    <p:sldId id="276" r:id="rId6"/>
    <p:sldId id="274" r:id="rId7"/>
    <p:sldId id="283" r:id="rId8"/>
    <p:sldId id="275" r:id="rId9"/>
    <p:sldId id="295" r:id="rId10"/>
    <p:sldId id="260" r:id="rId11"/>
    <p:sldId id="293" r:id="rId12"/>
    <p:sldId id="297" r:id="rId13"/>
    <p:sldId id="302" r:id="rId14"/>
    <p:sldId id="304" r:id="rId15"/>
    <p:sldId id="305" r:id="rId16"/>
    <p:sldId id="291" r:id="rId17"/>
    <p:sldId id="294" r:id="rId18"/>
    <p:sldId id="25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24E3B20-83E5-4F17-8FD9-3498C1EE798D}">
          <p14:sldIdLst>
            <p14:sldId id="256"/>
            <p14:sldId id="269"/>
            <p14:sldId id="270"/>
            <p14:sldId id="263"/>
            <p14:sldId id="276"/>
            <p14:sldId id="274"/>
            <p14:sldId id="283"/>
            <p14:sldId id="275"/>
            <p14:sldId id="295"/>
            <p14:sldId id="260"/>
            <p14:sldId id="293"/>
            <p14:sldId id="297"/>
            <p14:sldId id="302"/>
            <p14:sldId id="304"/>
          </p14:sldIdLst>
        </p14:section>
        <p14:section name="Untitled Section" id="{9770269D-5069-4FE4-BE65-42F48F3E031D}">
          <p14:sldIdLst>
            <p14:sldId id="305"/>
            <p14:sldId id="291"/>
            <p14:sldId id="294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98" autoAdjust="0"/>
    <p:restoredTop sz="94660"/>
  </p:normalViewPr>
  <p:slideViewPr>
    <p:cSldViewPr snapToGrid="0">
      <p:cViewPr varScale="1">
        <p:scale>
          <a:sx n="69" d="100"/>
          <a:sy n="69" d="100"/>
        </p:scale>
        <p:origin x="47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AE4AB8-F84F-40CA-986C-B9BD8F93CABF}" type="datetimeFigureOut">
              <a:rPr lang="en-GB" smtClean="0"/>
              <a:t>25/09/2019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316FC-E2A6-4943-B49A-4A3D2DE407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968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9E7AB-4C07-473B-816F-AC110DC3609A}" type="datetime1">
              <a:rPr lang="en-US" smtClean="0"/>
              <a:t>25-Sep-19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139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46817-7EA8-4BDD-B5DC-41D2C333E342}" type="datetime1">
              <a:rPr lang="en-US" smtClean="0"/>
              <a:t>25-Sep-19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008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CA05F-8E90-46AE-A648-D3D9EBDEF4DE}" type="datetime1">
              <a:rPr lang="en-US" smtClean="0"/>
              <a:t>25-Sep-19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036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42BA1-5C0B-4DE2-8C3E-2E148E110ED0}" type="datetime1">
              <a:rPr lang="en-US" smtClean="0"/>
              <a:t>25-Sep-19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803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E0998-14B3-4A75-8007-F894FA5CEEED}" type="datetime1">
              <a:rPr lang="en-US" smtClean="0"/>
              <a:t>25-Sep-19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233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D9A1A-8F41-40DE-BA19-4CE560201CB1}" type="datetime1">
              <a:rPr lang="en-US" smtClean="0"/>
              <a:t>25-Sep-19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758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C5C4A-D227-45A7-850C-3FE85992CC5C}" type="datetime1">
              <a:rPr lang="en-US" smtClean="0"/>
              <a:t>25-Sep-19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243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1F792-3517-4780-A633-5D17A8F96EF8}" type="datetime1">
              <a:rPr lang="en-US" smtClean="0"/>
              <a:t>25-Sep-19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738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6997A-59FA-4A40-8309-675B353EECEB}" type="datetime1">
              <a:rPr lang="en-US" smtClean="0"/>
              <a:t>25-Sep-19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16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9F04CF2-0365-4C4D-98B1-87B1C87ACE7B}" type="datetime1">
              <a:rPr lang="en-US" smtClean="0"/>
              <a:t>25-Sep-19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612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A8A40-D04E-4329-A171-9E5363D8C810}" type="datetime1">
              <a:rPr lang="en-US" smtClean="0"/>
              <a:t>25-Sep-19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881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AEE1C86-315E-49AF-93D0-EFFD6624A2BF}" type="datetime1">
              <a:rPr lang="en-US" smtClean="0"/>
              <a:t>25-Sep-19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586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5.jp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65AFE-4066-4089-8C27-24C931D09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0" y="72113"/>
            <a:ext cx="10058401" cy="3674381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Bangla 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Categorization using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003560-5CEC-4A4E-8106-C1CF85A9C6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50258"/>
            <a:ext cx="10058400" cy="1766310"/>
          </a:xfrm>
        </p:spPr>
        <p:txBody>
          <a:bodyPr numCol="2"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Cse400_191_A1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</a:t>
            </a:r>
            <a:r>
              <a:rPr lang="en-US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teacher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Assoc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Prof. Dr. Dewan Md. Farid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Supervisor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Dr.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Mohammad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Nurul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huda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11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11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11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171450" lvl="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Nusrat Jahan Jenny		</a:t>
            </a:r>
            <a:r>
              <a:rPr lang="en-US" sz="1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ID:011151019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Anika </a:t>
            </a:r>
            <a:r>
              <a:rPr lang="en-US" sz="13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Ibnat</a:t>
            </a:r>
            <a:r>
              <a:rPr lang="en-US" sz="1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Binte</a:t>
            </a:r>
            <a:r>
              <a:rPr lang="en-US" sz="1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Alam	</a:t>
            </a:r>
            <a:r>
              <a:rPr lang="en-US" sz="1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ID:011151027</a:t>
            </a:r>
            <a:endParaRPr lang="en-US" sz="13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Muzahidul</a:t>
            </a:r>
            <a:r>
              <a:rPr lang="en-US" sz="1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Islam		</a:t>
            </a:r>
            <a:r>
              <a:rPr lang="en-US" sz="1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ID:011151070</a:t>
            </a:r>
            <a:endParaRPr lang="en-US" sz="13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</a:t>
            </a:r>
            <a:r>
              <a:rPr lang="en-US" sz="1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Rabi-Ul Alam Chowdhury	</a:t>
            </a:r>
            <a:r>
              <a:rPr lang="en-US" sz="1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ID:011151066</a:t>
            </a:r>
            <a:endParaRPr lang="en-US" sz="13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051" y="924274"/>
            <a:ext cx="4410075" cy="8667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2895" y="6424096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08187" y="6436926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</p:spTree>
    <p:extLst>
      <p:ext uri="{BB962C8B-B14F-4D97-AF65-F5344CB8AC3E}">
        <p14:creationId xmlns:p14="http://schemas.microsoft.com/office/powerpoint/2010/main" val="252681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D57F1E4F-1CFF-5643-939E-217C01CDF565}" type="slidenum">
              <a:rPr lang="en-US" sz="1400" smtClean="0"/>
              <a:pPr/>
              <a:t>10</a:t>
            </a:fld>
            <a:endParaRPr lang="en-US" sz="1400" dirty="0"/>
          </a:p>
        </p:txBody>
      </p:sp>
      <p:sp>
        <p:nvSpPr>
          <p:cNvPr id="44" name="Rectangle 43"/>
          <p:cNvSpPr/>
          <p:nvPr/>
        </p:nvSpPr>
        <p:spPr>
          <a:xfrm>
            <a:off x="302895" y="6424096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908187" y="6436926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79761"/>
            <a:ext cx="3536796" cy="695137"/>
          </a:xfrm>
          <a:prstGeom prst="rect">
            <a:avLst/>
          </a:prstGeom>
        </p:spPr>
      </p:pic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1097280" y="1069675"/>
            <a:ext cx="10058400" cy="64921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Bangla Text Categorization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659" y="1597482"/>
            <a:ext cx="8473642" cy="467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0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970" y="319693"/>
            <a:ext cx="10058400" cy="145075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47148" y="6492875"/>
            <a:ext cx="131202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70" y="319693"/>
            <a:ext cx="3536796" cy="6951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0417" y="6398997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74960" y="6333716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sp>
        <p:nvSpPr>
          <p:cNvPr id="12" name="Oval 11"/>
          <p:cNvSpPr/>
          <p:nvPr/>
        </p:nvSpPr>
        <p:spPr>
          <a:xfrm>
            <a:off x="1043966" y="1917270"/>
            <a:ext cx="2190865" cy="84050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386634" y="2026559"/>
            <a:ext cx="1505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Setting up the environment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3230355" y="2174993"/>
            <a:ext cx="832473" cy="2763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090616" y="1945747"/>
            <a:ext cx="1351088" cy="66004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311252" y="2091103"/>
            <a:ext cx="108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22" name="Right Arrow 21"/>
          <p:cNvSpPr/>
          <p:nvPr/>
        </p:nvSpPr>
        <p:spPr>
          <a:xfrm>
            <a:off x="3875423" y="3149072"/>
            <a:ext cx="670397" cy="225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616756" y="2773626"/>
            <a:ext cx="3477023" cy="109736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616756" y="3015411"/>
            <a:ext cx="350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Dataset (40000)           12 categories</a:t>
            </a:r>
          </a:p>
          <a:p>
            <a:r>
              <a:rPr lang="en-US" dirty="0" smtClean="0"/>
              <a:t>.p file                .csv file</a:t>
            </a:r>
            <a:endParaRPr lang="en-US" dirty="0"/>
          </a:p>
        </p:txBody>
      </p:sp>
      <p:sp>
        <p:nvSpPr>
          <p:cNvPr id="29" name="Right Arrow 28"/>
          <p:cNvSpPr/>
          <p:nvPr/>
        </p:nvSpPr>
        <p:spPr>
          <a:xfrm>
            <a:off x="6245424" y="3161834"/>
            <a:ext cx="466512" cy="1065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5441704" y="3449074"/>
            <a:ext cx="466512" cy="1065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719" y="1899181"/>
            <a:ext cx="3035456" cy="186693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375" y="3984776"/>
            <a:ext cx="4869431" cy="2397552"/>
          </a:xfrm>
          <a:prstGeom prst="rect">
            <a:avLst/>
          </a:prstGeom>
        </p:spPr>
      </p:pic>
      <p:sp>
        <p:nvSpPr>
          <p:cNvPr id="34" name="Content Placeholder 18"/>
          <p:cNvSpPr txBox="1">
            <a:spLocks/>
          </p:cNvSpPr>
          <p:nvPr/>
        </p:nvSpPr>
        <p:spPr>
          <a:xfrm>
            <a:off x="2712868" y="3838395"/>
            <a:ext cx="2190855" cy="929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812368" y="4093958"/>
            <a:ext cx="225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Preprocessing data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590436" y="5094697"/>
            <a:ext cx="3790762" cy="109736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631752" y="5157947"/>
            <a:ext cx="3749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punctuations,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Bangla numeric numbers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duplicate and missing value instances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4545820" y="5127336"/>
            <a:ext cx="2928769" cy="107429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4" idx="3"/>
          </p:cNvCxnSpPr>
          <p:nvPr/>
        </p:nvCxnSpPr>
        <p:spPr>
          <a:xfrm flipH="1">
            <a:off x="2553129" y="4631518"/>
            <a:ext cx="480582" cy="3841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4" idx="5"/>
          </p:cNvCxnSpPr>
          <p:nvPr/>
        </p:nvCxnSpPr>
        <p:spPr>
          <a:xfrm>
            <a:off x="4582880" y="4631518"/>
            <a:ext cx="730137" cy="4631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821413" y="5202820"/>
            <a:ext cx="24006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instances &lt; 500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sampling instances &gt; minimum 500 instances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Content Placeholder 18"/>
          <p:cNvSpPr txBox="1">
            <a:spLocks/>
          </p:cNvSpPr>
          <p:nvPr/>
        </p:nvSpPr>
        <p:spPr>
          <a:xfrm>
            <a:off x="1684568" y="2808458"/>
            <a:ext cx="2190855" cy="929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2159022" y="2964719"/>
            <a:ext cx="1392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Loading the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32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6" grpId="0" animBg="1"/>
      <p:bldP spid="17" grpId="0" animBg="1"/>
      <p:bldP spid="18" grpId="0"/>
      <p:bldP spid="22" grpId="0" animBg="1"/>
      <p:bldP spid="24" grpId="0" animBg="1"/>
      <p:bldP spid="28" grpId="0"/>
      <p:bldP spid="29" grpId="0" animBg="1"/>
      <p:bldP spid="30" grpId="0" animBg="1"/>
      <p:bldP spid="34" grpId="0" animBg="1"/>
      <p:bldP spid="35" grpId="0"/>
      <p:bldP spid="36" grpId="0" animBg="1"/>
      <p:bldP spid="37" grpId="0"/>
      <p:bldP spid="38" grpId="0" animBg="1"/>
      <p:bldP spid="44" grpId="0"/>
      <p:bldP spid="49" grpId="0" animBg="1"/>
      <p:bldP spid="5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Selected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Classifiers :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849" y="157170"/>
            <a:ext cx="5982946" cy="3035456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306395" y="3701242"/>
            <a:ext cx="2807854" cy="1828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718849" y="435131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/>
              <a:t>6660 final instances</a:t>
            </a:r>
          </a:p>
          <a:p>
            <a:pPr algn="ctr"/>
            <a:r>
              <a:rPr lang="en-US" dirty="0"/>
              <a:t>54131 features</a:t>
            </a:r>
          </a:p>
          <a:p>
            <a:pPr algn="ctr"/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439246" y="510139"/>
            <a:ext cx="5262549" cy="51880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model: SGD classifier, Logistic Regression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Ensemble model: Random Forest Classifier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Naïve Bayes model: Multinomial NB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SVM model: Linear SVC, SVC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Tree model: Decision tree classifier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Neighbor model: K neighbors classifier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 model: MLP classifier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Hyper tuning: Grid search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46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63530"/>
            <a:ext cx="100584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86603"/>
            <a:ext cx="3536796" cy="6951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83727" y="6365907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62276" y="6365907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4182" y="23275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028949"/>
              </p:ext>
            </p:extLst>
          </p:nvPr>
        </p:nvGraphicFramePr>
        <p:xfrm>
          <a:off x="7363346" y="1763530"/>
          <a:ext cx="4320270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135">
                  <a:extLst>
                    <a:ext uri="{9D8B030D-6E8A-4147-A177-3AD203B41FA5}">
                      <a16:colId xmlns:a16="http://schemas.microsoft.com/office/drawing/2014/main" val="91164118"/>
                    </a:ext>
                  </a:extLst>
                </a:gridCol>
                <a:gridCol w="2160135">
                  <a:extLst>
                    <a:ext uri="{9D8B030D-6E8A-4147-A177-3AD203B41FA5}">
                      <a16:colId xmlns:a16="http://schemas.microsoft.com/office/drawing/2014/main" val="1118735948"/>
                    </a:ext>
                  </a:extLst>
                </a:gridCol>
              </a:tblGrid>
              <a:tr h="2994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Accuracy (mean) 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4875851"/>
                  </a:ext>
                </a:extLst>
              </a:tr>
              <a:tr h="2994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LinearSVC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0.885736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607502"/>
                  </a:ext>
                </a:extLst>
              </a:tr>
              <a:tr h="299440">
                <a:tc>
                  <a:txBody>
                    <a:bodyPr/>
                    <a:lstStyle/>
                    <a:p>
                      <a:r>
                        <a:rPr lang="en-US" dirty="0" smtClean="0"/>
                        <a:t>Logistic Regression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0.860060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793622"/>
                  </a:ext>
                </a:extLst>
              </a:tr>
              <a:tr h="299440">
                <a:tc>
                  <a:txBody>
                    <a:bodyPr/>
                    <a:lstStyle/>
                    <a:p>
                      <a:r>
                        <a:rPr lang="en-US" dirty="0" smtClean="0"/>
                        <a:t>SGD Classifier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0.857808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612561"/>
                  </a:ext>
                </a:extLst>
              </a:tr>
              <a:tr h="299440">
                <a:tc>
                  <a:txBody>
                    <a:bodyPr/>
                    <a:lstStyle/>
                    <a:p>
                      <a:r>
                        <a:rPr lang="en-US" dirty="0" smtClean="0"/>
                        <a:t>MLP Classifier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0.851952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701885"/>
                  </a:ext>
                </a:extLst>
              </a:tr>
              <a:tr h="299440">
                <a:tc>
                  <a:txBody>
                    <a:bodyPr/>
                    <a:lstStyle/>
                    <a:p>
                      <a:r>
                        <a:rPr lang="en-US" dirty="0" smtClean="0"/>
                        <a:t>K neighbors Classifier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0.833183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474843"/>
                  </a:ext>
                </a:extLst>
              </a:tr>
              <a:tr h="299440">
                <a:tc>
                  <a:txBody>
                    <a:bodyPr/>
                    <a:lstStyle/>
                    <a:p>
                      <a:r>
                        <a:rPr lang="en-US" dirty="0" smtClean="0"/>
                        <a:t>Multinomial NB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0.807658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699379"/>
                  </a:ext>
                </a:extLst>
              </a:tr>
              <a:tr h="299440">
                <a:tc>
                  <a:txBody>
                    <a:bodyPr/>
                    <a:lstStyle/>
                    <a:p>
                      <a:r>
                        <a:rPr lang="en-US" dirty="0" smtClean="0"/>
                        <a:t>SVC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0.792943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037070"/>
                  </a:ext>
                </a:extLst>
              </a:tr>
              <a:tr h="299440">
                <a:tc>
                  <a:txBody>
                    <a:bodyPr/>
                    <a:lstStyle/>
                    <a:p>
                      <a:r>
                        <a:rPr lang="en-US" dirty="0" smtClean="0"/>
                        <a:t>Decision Tree Classifier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0.532432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92365"/>
                  </a:ext>
                </a:extLst>
              </a:tr>
              <a:tr h="299440">
                <a:tc>
                  <a:txBody>
                    <a:bodyPr/>
                    <a:lstStyle/>
                    <a:p>
                      <a:r>
                        <a:rPr lang="en-US" dirty="0" smtClean="0"/>
                        <a:t>Random Forest Classifier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0.356607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901768"/>
                  </a:ext>
                </a:extLst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1268149" y="1810444"/>
            <a:ext cx="1708728" cy="6769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669939" y="1818936"/>
            <a:ext cx="132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Feature extraction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2990739" y="187285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4020950" y="1807185"/>
            <a:ext cx="2103297" cy="88971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138090" y="1893388"/>
            <a:ext cx="1986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Tf-Idf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Bags of word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051346" y="2650372"/>
            <a:ext cx="1708728" cy="72041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313481" y="2728111"/>
            <a:ext cx="1561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Finding best classifier</a:t>
            </a:r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3785137" y="274238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43" y="3766920"/>
            <a:ext cx="5982007" cy="245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3" grpId="0" animBg="1"/>
      <p:bldP spid="14" grpId="0" animBg="1"/>
      <p:bldP spid="15" grpId="0"/>
      <p:bldP spid="16" grpId="0" animBg="1"/>
      <p:bldP spid="17" grpId="0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model and accuracy: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80160" y="2844532"/>
            <a:ext cx="1006763" cy="9074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280160" y="2457143"/>
            <a:ext cx="1006763" cy="64847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348508" y="3105613"/>
            <a:ext cx="999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Dataset</a:t>
            </a:r>
          </a:p>
          <a:p>
            <a:r>
              <a:rPr lang="en-US" dirty="0" smtClean="0"/>
              <a:t>40000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286923" y="3202286"/>
            <a:ext cx="751841" cy="117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038763" y="2666577"/>
            <a:ext cx="1653309" cy="10714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038763" y="2814665"/>
            <a:ext cx="2070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6660 instances, </a:t>
            </a:r>
            <a:r>
              <a:rPr lang="en-US" dirty="0"/>
              <a:t>54131 features</a:t>
            </a:r>
          </a:p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443913" y="2659842"/>
            <a:ext cx="1653309" cy="10714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692072" y="3183851"/>
            <a:ext cx="751841" cy="117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860473" y="2920947"/>
            <a:ext cx="823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Tf-Idf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7849984" y="2659842"/>
            <a:ext cx="1884221" cy="107815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261926" y="2920947"/>
            <a:ext cx="1368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lassifier: </a:t>
            </a:r>
            <a:r>
              <a:rPr lang="en-US" dirty="0" err="1" smtClean="0"/>
              <a:t>LinearSVC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7097222" y="3195030"/>
            <a:ext cx="751841" cy="117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8800406" y="3737995"/>
            <a:ext cx="0" cy="5942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7982065" y="4332222"/>
            <a:ext cx="1653309" cy="10714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266544" y="4544765"/>
            <a:ext cx="1541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Train:70%</a:t>
            </a:r>
          </a:p>
          <a:p>
            <a:r>
              <a:rPr lang="en-US" dirty="0" smtClean="0"/>
              <a:t>Test:30%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982065" y="5953884"/>
            <a:ext cx="248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Confusion matrix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67" y="1850505"/>
            <a:ext cx="5049059" cy="392623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773461" y="5678483"/>
            <a:ext cx="297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Classification report</a:t>
            </a:r>
            <a:endParaRPr lang="en-US" dirty="0"/>
          </a:p>
        </p:txBody>
      </p:sp>
      <p:pic>
        <p:nvPicPr>
          <p:cNvPr id="32" name="Content Placeholder 3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026" y="1850505"/>
            <a:ext cx="6079255" cy="4103379"/>
          </a:xfrm>
        </p:spPr>
      </p:pic>
    </p:spTree>
    <p:extLst>
      <p:ext uri="{BB962C8B-B14F-4D97-AF65-F5344CB8AC3E}">
        <p14:creationId xmlns:p14="http://schemas.microsoft.com/office/powerpoint/2010/main" val="198601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13" grpId="0" animBg="1"/>
      <p:bldP spid="14" grpId="0"/>
      <p:bldP spid="16" grpId="0" animBg="1"/>
      <p:bldP spid="18" grpId="0"/>
      <p:bldP spid="19" grpId="0" animBg="1"/>
      <p:bldP spid="20" grpId="0"/>
      <p:bldP spid="25" grpId="0" animBg="1"/>
      <p:bldP spid="26" grpId="0"/>
      <p:bldP spid="3" grpId="0"/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Screenshots: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322" y="1846263"/>
            <a:ext cx="9201682" cy="40227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083" y="1846263"/>
            <a:ext cx="10058400" cy="44462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09" y="1846263"/>
            <a:ext cx="10058400" cy="449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60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75003"/>
            <a:ext cx="3548611" cy="1006488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Impacts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02895" y="6424096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08187" y="6436926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3389" y="1818144"/>
            <a:ext cx="10132291" cy="36933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8" y="1884911"/>
            <a:ext cx="1920347" cy="13276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667" y="3463982"/>
            <a:ext cx="2491048" cy="126396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62" y="3615144"/>
            <a:ext cx="2219566" cy="110978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67" y="5009780"/>
            <a:ext cx="1950720" cy="111556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728" y="5035791"/>
            <a:ext cx="1921163" cy="11003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736" y="1995266"/>
            <a:ext cx="1532333" cy="11608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3389" y="109108"/>
            <a:ext cx="3536796" cy="6951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31709" y="2187476"/>
            <a:ext cx="45332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Scarcity of Bangla text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Less research materials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Less implementation of research materials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46982" y="868545"/>
            <a:ext cx="4516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Constraints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269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1465348"/>
              </p:ext>
            </p:extLst>
          </p:nvPr>
        </p:nvGraphicFramePr>
        <p:xfrm>
          <a:off x="1096963" y="1846263"/>
          <a:ext cx="10058400" cy="327269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2561181963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32032068"/>
                    </a:ext>
                  </a:extLst>
                </a:gridCol>
              </a:tblGrid>
              <a:tr h="803816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</a:t>
                      </a:r>
                      <a:endParaRPr lang="en-US" sz="2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Winconsin</a:t>
                      </a:r>
                      <a:r>
                        <a:rPr lang="en-US" sz="2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Standards</a:t>
                      </a:r>
                      <a:r>
                        <a:rPr lang="en-US" sz="2400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[data analysis]</a:t>
                      </a:r>
                    </a:p>
                    <a:p>
                      <a:pPr algn="ctr"/>
                      <a:r>
                        <a:rPr lang="en-US" sz="2400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PEP-8 [Python, Django]</a:t>
                      </a:r>
                      <a:endParaRPr lang="en-US" sz="24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447428"/>
                  </a:ext>
                </a:extLst>
              </a:tr>
              <a:tr h="80381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License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GNU Coding</a:t>
                      </a:r>
                      <a:r>
                        <a:rPr lang="en-US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Standards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949422"/>
                  </a:ext>
                </a:extLst>
              </a:tr>
              <a:tr h="80381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Ethics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AIAS</a:t>
                      </a:r>
                    </a:p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XIAs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956340"/>
                  </a:ext>
                </a:extLst>
              </a:tr>
              <a:tr h="80381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UI</a:t>
                      </a:r>
                    </a:p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UX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Material Design by Google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931438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1555" y="6455578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25945" y="6455578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</p:spTree>
    <p:extLst>
      <p:ext uri="{BB962C8B-B14F-4D97-AF65-F5344CB8AC3E}">
        <p14:creationId xmlns:p14="http://schemas.microsoft.com/office/powerpoint/2010/main" val="208821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3A8DBE-48C0-4214-8A60-2BE06ECD0472}"/>
              </a:ext>
            </a:extLst>
          </p:cNvPr>
          <p:cNvSpPr txBox="1"/>
          <p:nvPr/>
        </p:nvSpPr>
        <p:spPr>
          <a:xfrm>
            <a:off x="3853675" y="2429667"/>
            <a:ext cx="44278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961683-A699-4E5B-841D-5F5E8A986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36" y="318947"/>
            <a:ext cx="3720452" cy="731234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D57F1E4F-1CFF-5643-939E-217C01CDF565}" type="slidenum">
              <a:rPr lang="en-US" sz="1400" smtClean="0"/>
              <a:pPr/>
              <a:t>18</a:t>
            </a:fld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302895" y="6424096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08187" y="6436926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</p:spTree>
    <p:extLst>
      <p:ext uri="{BB962C8B-B14F-4D97-AF65-F5344CB8AC3E}">
        <p14:creationId xmlns:p14="http://schemas.microsoft.com/office/powerpoint/2010/main" val="158630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" y="284864"/>
            <a:ext cx="3536796" cy="695137"/>
          </a:xfrm>
          <a:prstGeom prst="rect">
            <a:avLst/>
          </a:prstGeom>
        </p:spPr>
      </p:pic>
      <p:sp>
        <p:nvSpPr>
          <p:cNvPr id="4" name="Slide Number Placeholder 3"/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302895" y="6424096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08187" y="6436926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97280" y="967559"/>
            <a:ext cx="10058400" cy="76980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097280" y="1737360"/>
            <a:ext cx="103931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418847" y="2058579"/>
            <a:ext cx="873683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Text Categorization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&amp;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Cases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Text categorization using Machine Learning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Work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Birds eye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Steps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model and accuracy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Impacts and constraints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Standards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62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" y="284864"/>
            <a:ext cx="3536796" cy="69513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154083" y="945181"/>
            <a:ext cx="10058400" cy="76980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Text Categorization 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164392" y="1494079"/>
            <a:ext cx="103931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02895" y="6424096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08187" y="6436926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sp>
        <p:nvSpPr>
          <p:cNvPr id="13" name="Rounded Rectangular Callout 12"/>
          <p:cNvSpPr/>
          <p:nvPr/>
        </p:nvSpPr>
        <p:spPr>
          <a:xfrm rot="10800000">
            <a:off x="2398496" y="2042978"/>
            <a:ext cx="2882389" cy="612648"/>
          </a:xfrm>
          <a:prstGeom prst="wedgeRoundRectCallout">
            <a:avLst>
              <a:gd name="adj1" fmla="val -36547"/>
              <a:gd name="adj2" fmla="val 134995"/>
              <a:gd name="adj3" fmla="val 16667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32418" y="2162233"/>
            <a:ext cx="1614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Digital Content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7A60161-2079-45F3-B424-4F1E598E0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348" y="2042978"/>
            <a:ext cx="6101149" cy="4195905"/>
          </a:xfrm>
          <a:prstGeom prst="rect">
            <a:avLst/>
          </a:prstGeom>
        </p:spPr>
      </p:pic>
      <p:sp>
        <p:nvSpPr>
          <p:cNvPr id="22" name="Rounded Rectangular Callout 21"/>
          <p:cNvSpPr/>
          <p:nvPr/>
        </p:nvSpPr>
        <p:spPr>
          <a:xfrm rot="16200000">
            <a:off x="1416543" y="2700056"/>
            <a:ext cx="3286678" cy="3790977"/>
          </a:xfrm>
          <a:prstGeom prst="wedgeRoundRectCallout">
            <a:avLst>
              <a:gd name="adj1" fmla="val -49236"/>
              <a:gd name="adj2" fmla="val 63667"/>
              <a:gd name="adj3" fmla="val 16667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371600" y="3287379"/>
            <a:ext cx="34280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labeling natural language texts with relevant categories from a predefined set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" descr="https://cdn-images-1.medium.com/max/800/1*ljCBykAJUnvaZcuPYwm4_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385642"/>
            <a:ext cx="3428087" cy="16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28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22" grpId="0" animBg="1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967559"/>
            <a:ext cx="10058400" cy="769801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&amp; Use 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Cases</a:t>
            </a:r>
          </a:p>
        </p:txBody>
      </p:sp>
      <p:sp>
        <p:nvSpPr>
          <p:cNvPr id="8" name="Rectangle 7"/>
          <p:cNvSpPr/>
          <p:nvPr/>
        </p:nvSpPr>
        <p:spPr>
          <a:xfrm>
            <a:off x="302895" y="6424096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08187" y="6436926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" y="284864"/>
            <a:ext cx="3536796" cy="69513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97280" y="2199736"/>
            <a:ext cx="87368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Tagging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to improve Browsing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CRM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tasks : Product reviews,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surveys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SEO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better experience in Web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crawling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: better responsive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Marketing management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organizational needs to structure unstructured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Image result for ibm watson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62" y="4725506"/>
            <a:ext cx="2087608" cy="11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AutoShape 6" descr="Google Cloud"/>
          <p:cNvSpPr>
            <a:spLocks noChangeAspect="1" noChangeArrowheads="1"/>
          </p:cNvSpPr>
          <p:nvPr/>
        </p:nvSpPr>
        <p:spPr bwMode="auto">
          <a:xfrm>
            <a:off x="-1255213" y="158495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187" y="4742052"/>
            <a:ext cx="1896291" cy="1162200"/>
          </a:xfrm>
          <a:prstGeom prst="rect">
            <a:avLst/>
          </a:prstGeom>
        </p:spPr>
      </p:pic>
      <p:pic>
        <p:nvPicPr>
          <p:cNvPr id="1032" name="Picture 8" descr="Image result for datumbox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112" y="4725506"/>
            <a:ext cx="2174192" cy="112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2474970" y="4957237"/>
            <a:ext cx="1848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uClassify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6" name="Picture 12" descr="Image result for paralleldots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453" y="4637628"/>
            <a:ext cx="1973922" cy="158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1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49680" y="1119959"/>
            <a:ext cx="10058400" cy="769801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Text Categorization using Machine Learning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5295" y="6459785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60587" y="6455578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95" y="437264"/>
            <a:ext cx="3536796" cy="6951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49680" y="2352136"/>
            <a:ext cx="8736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q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AutoShape 6" descr="Google Cloud"/>
          <p:cNvSpPr>
            <a:spLocks noChangeAspect="1" noChangeArrowheads="1"/>
          </p:cNvSpPr>
          <p:nvPr/>
        </p:nvSpPr>
        <p:spPr bwMode="auto">
          <a:xfrm>
            <a:off x="-1102813" y="173735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4" descr="Image result for text classification basic model using machine learning"/>
          <p:cNvSpPr>
            <a:spLocks noChangeAspect="1" noChangeArrowheads="1"/>
          </p:cNvSpPr>
          <p:nvPr/>
        </p:nvSpPr>
        <p:spPr bwMode="auto">
          <a:xfrm>
            <a:off x="-575945" y="145868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45" y="1815096"/>
            <a:ext cx="9956799" cy="400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6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02895" y="6424096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08187" y="6436926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" y="284864"/>
            <a:ext cx="3536796" cy="695137"/>
          </a:xfrm>
          <a:prstGeom prst="rect">
            <a:avLst/>
          </a:prstGeom>
        </p:spPr>
      </p:pic>
      <p:sp>
        <p:nvSpPr>
          <p:cNvPr id="12" name="AutoShape 6" descr="Google Cloud"/>
          <p:cNvSpPr>
            <a:spLocks noChangeAspect="1" noChangeArrowheads="1"/>
          </p:cNvSpPr>
          <p:nvPr/>
        </p:nvSpPr>
        <p:spPr bwMode="auto">
          <a:xfrm>
            <a:off x="-1255213" y="158495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884" y="1889760"/>
            <a:ext cx="4503662" cy="31163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14632" y="5297405"/>
            <a:ext cx="1877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Scattered Content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876" y="1892070"/>
            <a:ext cx="4467594" cy="319113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85078" y="5297405"/>
            <a:ext cx="1587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Research Work</a:t>
            </a:r>
          </a:p>
        </p:txBody>
      </p:sp>
    </p:spTree>
    <p:extLst>
      <p:ext uri="{BB962C8B-B14F-4D97-AF65-F5344CB8AC3E}">
        <p14:creationId xmlns:p14="http://schemas.microsoft.com/office/powerpoint/2010/main" val="37447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" y="284864"/>
            <a:ext cx="3536796" cy="69513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499097" y="897689"/>
            <a:ext cx="10058400" cy="76980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164392" y="1997787"/>
            <a:ext cx="103931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02895" y="6424096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08187" y="6436926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30764" y="1283855"/>
            <a:ext cx="7583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392" y="2053656"/>
            <a:ext cx="4968553" cy="26279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13527" y="4928458"/>
            <a:ext cx="4119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Ranked 7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worldwide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 &amp;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retrieval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291" y="2053656"/>
            <a:ext cx="5198613" cy="262795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143439" y="5081419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Improvement of</a:t>
            </a:r>
          </a:p>
          <a:p>
            <a:r>
              <a:rPr lang="en-US" dirty="0" smtClean="0"/>
              <a:t> search engine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18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Work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Dhar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A., Dash, N.S. and Roy, K., 2018, January. Categorization of Bangla Web Text Documents Based on TF-IDF-ICF Text Analysis Scheme. In 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Annual Convention of the Computer Society of India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 (pp. 477-484). Springer, Singapore.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Mostakim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S., Ehsan, F., Hasan, S.M., Islam, S. and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Shatabda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S., 2018, September. Bangla Content Categorization Using Text Based Supervised Learning Methods. In 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 International Conference on Bangla Speech and Language Processing (ICBSLP)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 (pp. 1-6). IEEE Explore.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Alam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M.T. and Islam, M.M., 2018, September. BARD: Bangla Article Classification Using a New Comprehensive Dataset. In 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 International Conference on Bangla Speech and Language Processing (ICBSLP)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 (pp. 1-5). IEEE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Banik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N. and Rahman, M.H.H., 2018, September. Evaluation of Naïve Bayes and Support Vector Machines on Bangla Textual Movie Reviews. In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2018 International Conference on Bangla Speech and Language Processing (ICBSLP)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(pp. 1-6).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IEEE Explore.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02895" y="6424096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08187" y="6436926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" y="284864"/>
            <a:ext cx="3536796" cy="695137"/>
          </a:xfrm>
          <a:prstGeom prst="rect">
            <a:avLst/>
          </a:prstGeom>
        </p:spPr>
      </p:pic>
      <p:sp>
        <p:nvSpPr>
          <p:cNvPr id="11" name="AutoShape 6" descr="Google Cloud"/>
          <p:cNvSpPr>
            <a:spLocks noChangeAspect="1" noChangeArrowheads="1"/>
          </p:cNvSpPr>
          <p:nvPr/>
        </p:nvSpPr>
        <p:spPr bwMode="auto">
          <a:xfrm>
            <a:off x="-1255213" y="158495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26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97280" y="983804"/>
            <a:ext cx="10058400" cy="6011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02895" y="6424096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08187" y="6436926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" y="284864"/>
            <a:ext cx="3536796" cy="695137"/>
          </a:xfrm>
          <a:prstGeom prst="rect">
            <a:avLst/>
          </a:prstGeom>
        </p:spPr>
      </p:pic>
      <p:sp>
        <p:nvSpPr>
          <p:cNvPr id="11" name="AutoShape 6" descr="Google Cloud"/>
          <p:cNvSpPr>
            <a:spLocks noChangeAspect="1" noChangeArrowheads="1"/>
          </p:cNvSpPr>
          <p:nvPr/>
        </p:nvSpPr>
        <p:spPr bwMode="auto">
          <a:xfrm>
            <a:off x="-1255213" y="158495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961239"/>
              </p:ext>
            </p:extLst>
          </p:nvPr>
        </p:nvGraphicFramePr>
        <p:xfrm>
          <a:off x="1744721" y="1868110"/>
          <a:ext cx="8128002" cy="3869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1539461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063182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61740327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60255180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2726429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59381879"/>
                    </a:ext>
                  </a:extLst>
                </a:gridCol>
              </a:tblGrid>
              <a:tr h="11018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Features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5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Categorization of Bangla Web Text </a:t>
                      </a:r>
                      <a:r>
                        <a:rPr lang="en-US" sz="145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Documents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BARD)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Bangla Content Categorization </a:t>
                      </a: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UIU)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Bangla 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Textual Movie Reviews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Bangla Text Categorization using Machine Learning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1716143"/>
                  </a:ext>
                </a:extLst>
              </a:tr>
              <a:tr h="147046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Dataset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Online Bangla daily newspaper, webpages, magazines (4000)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Online Bangla news articles (376226)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Prothom-alo and Bdnews24(online)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51324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Movie related Facebook groups, pages, twitter posts of famous reviewers and Bangla Movie Database </a:t>
                      </a:r>
                      <a:r>
                        <a:rPr lang="en-US" sz="1000">
                          <a:effectLst/>
                          <a:latin typeface="NimbusRomNo9L-Regu"/>
                          <a:ea typeface="Calibri" panose="020F0502020204030204" pitchFamily="34" charset="0"/>
                          <a:cs typeface="NimbusRomNo9L-Regu"/>
                        </a:rPr>
                        <a:t>(BMDb)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 No info)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Bangla newspaper article (40000)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2254632"/>
                  </a:ext>
                </a:extLst>
              </a:tr>
              <a:tr h="4322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Dataset Balanced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 (500)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info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info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 (740)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3210647"/>
                  </a:ext>
                </a:extLst>
              </a:tr>
              <a:tr h="4322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Category/label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7064481"/>
                  </a:ext>
                </a:extLst>
              </a:tr>
              <a:tr h="4322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Sampling instances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info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info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Ordered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info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Randomly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4320192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282763"/>
              </p:ext>
            </p:extLst>
          </p:nvPr>
        </p:nvGraphicFramePr>
        <p:xfrm>
          <a:off x="1744721" y="1868110"/>
          <a:ext cx="8128002" cy="4049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1539461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063182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61740327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60255180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2726429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59381879"/>
                    </a:ext>
                  </a:extLst>
                </a:gridCol>
              </a:tblGrid>
              <a:tr h="12078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Features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5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Categorization of Bangla Web Text Documents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BARD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Bangla Content Categorization </a:t>
                      </a: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UIU)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Bangla 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Textual Movie Reviews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Bangla Text Categorization using Machine Learning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1716143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Tf-Idf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6900493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Tf-Idf-Icf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2689537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Word2vec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48686203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Unigram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4364101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Naïve Bayes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1461629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Multinomial Naïve Bayes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6564466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705422"/>
              </p:ext>
            </p:extLst>
          </p:nvPr>
        </p:nvGraphicFramePr>
        <p:xfrm>
          <a:off x="1744721" y="1902141"/>
          <a:ext cx="8128002" cy="4015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1539461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063182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61740327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60255180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2726429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59381879"/>
                    </a:ext>
                  </a:extLst>
                </a:gridCol>
              </a:tblGrid>
              <a:tr h="119774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Features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5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Categorization of Bangla Web Text Documents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BARD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Bangla Content Categorization </a:t>
                      </a: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UIU)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Bangla 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Textual Movie Reviews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Bangla Text Categorization using Machine Learning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1716143"/>
                  </a:ext>
                </a:extLst>
              </a:tr>
              <a:tr h="4695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Decision tree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3915557"/>
                  </a:ext>
                </a:extLst>
              </a:tr>
              <a:tr h="4695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K-Neighbor Nearest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6599325"/>
                  </a:ext>
                </a:extLst>
              </a:tr>
              <a:tr h="4695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Logistic Regression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86606368"/>
                  </a:ext>
                </a:extLst>
              </a:tr>
              <a:tr h="4695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Random Forest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8964867"/>
                  </a:ext>
                </a:extLst>
              </a:tr>
              <a:tr h="4695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SVM (linear kernel)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9797158"/>
                  </a:ext>
                </a:extLst>
              </a:tr>
              <a:tr h="4695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SVM (rbf kernel)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9177270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864946"/>
              </p:ext>
            </p:extLst>
          </p:nvPr>
        </p:nvGraphicFramePr>
        <p:xfrm>
          <a:off x="1744721" y="1902140"/>
          <a:ext cx="8128002" cy="3966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1539461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063182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61740327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60255180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2726429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59381879"/>
                    </a:ext>
                  </a:extLst>
                </a:gridCol>
              </a:tblGrid>
              <a:tr h="188298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Features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5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Categorization of Bangla Web Text Documents</a:t>
                      </a:r>
                      <a:endParaRPr lang="en-US" sz="11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BARD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Bangla Content Categorization </a:t>
                      </a: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UIU)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Bangla 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Textual Movie Reviews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Bangla Text Categorization using Machine Learning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1716143"/>
                  </a:ext>
                </a:extLst>
              </a:tr>
              <a:tr h="5209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SGD classifier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3915557"/>
                  </a:ext>
                </a:extLst>
              </a:tr>
              <a:tr h="5209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Multilayer perceptron (MLP)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6599325"/>
                  </a:ext>
                </a:extLst>
              </a:tr>
              <a:tr h="5209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Hyper parameter tuned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86606368"/>
                  </a:ext>
                </a:extLst>
              </a:tr>
              <a:tr h="5209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Web application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8964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098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2639</TotalTime>
  <Words>868</Words>
  <Application>Microsoft Office PowerPoint</Application>
  <PresentationFormat>Widescreen</PresentationFormat>
  <Paragraphs>333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Bahnschrift Condensed</vt:lpstr>
      <vt:lpstr>Calibri</vt:lpstr>
      <vt:lpstr>Calibri Light</vt:lpstr>
      <vt:lpstr>NimbusRomNo9L-Regu</vt:lpstr>
      <vt:lpstr>Times New Roman</vt:lpstr>
      <vt:lpstr>Wingdings</vt:lpstr>
      <vt:lpstr>Retrospect</vt:lpstr>
      <vt:lpstr>Bangla Text Categorization using Machine Learning</vt:lpstr>
      <vt:lpstr>PowerPoint Presentation</vt:lpstr>
      <vt:lpstr>PowerPoint Presentation</vt:lpstr>
      <vt:lpstr>Applications &amp; Use Cases</vt:lpstr>
      <vt:lpstr>Text Categorization using Machine Learning</vt:lpstr>
      <vt:lpstr>Problem statement</vt:lpstr>
      <vt:lpstr>PowerPoint Presentation</vt:lpstr>
      <vt:lpstr>PowerPoint Presentation</vt:lpstr>
      <vt:lpstr>PowerPoint Presentation</vt:lpstr>
      <vt:lpstr>Bangla Text Categorization</vt:lpstr>
      <vt:lpstr>Steps:</vt:lpstr>
      <vt:lpstr>Selected Classifiers :</vt:lpstr>
      <vt:lpstr>Steps:</vt:lpstr>
      <vt:lpstr>Classification model and accuracy:</vt:lpstr>
      <vt:lpstr>Screenshots:</vt:lpstr>
      <vt:lpstr>Impacts</vt:lpstr>
      <vt:lpstr>Standards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Categorization using Machine learning tools</dc:title>
  <dc:creator>Nusrat Jahan Jenny</dc:creator>
  <cp:lastModifiedBy>anika alam suhi</cp:lastModifiedBy>
  <cp:revision>241</cp:revision>
  <dcterms:created xsi:type="dcterms:W3CDTF">2019-02-03T13:39:08Z</dcterms:created>
  <dcterms:modified xsi:type="dcterms:W3CDTF">2019-09-25T14:56:20Z</dcterms:modified>
</cp:coreProperties>
</file>